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Arial Black" panose="020B0604020202020204" pitchFamily="34" charset="0"/>
      <p:regular r:id="rId17"/>
    </p:embeddedFont>
    <p:embeddedFont>
      <p:font typeface="Candara" panose="020E05020303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3" Type="http://schemas.openxmlformats.org/officeDocument/2006/relationships/slide" Target="slides/slide2.xml" /><Relationship Id="rId21" Type="http://schemas.openxmlformats.org/officeDocument/2006/relationships/font" Target="fonts/font5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font" Target="fonts/font4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 rtl="1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marL="914400" lvl="1" indent="-368300" algn="l" rtl="1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marL="1371600" lvl="2" indent="-355600" algn="l" rtl="1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marL="1828800" lvl="3" indent="-342900" algn="l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30200" algn="l" rtl="1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marL="2743200" lvl="5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grpSp>
        <p:nvGrpSpPr>
          <p:cNvPr id="120" name="Google Shape;120;p12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1" name="Google Shape;121;p1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Google Shape;126;p12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marL="914400" lvl="1" indent="-368300" algn="r" rtl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marL="2743200" lvl="5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7" name="Google Shape;27;p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2" name="Google Shape;32;p3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1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l" t="t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l" t="t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l" t="t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l" t="t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l" t="t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cap="none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r" rtl="1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r" rtl="1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r" rtl="1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r" rtl="1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 rtl="1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r" rtl="1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spcBef>
                <a:spcPts val="384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r" rtl="1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marL="1371600" lvl="2" indent="-330200" algn="r" rtl="1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marL="1828800" lvl="3" indent="-317500" algn="r" rtl="1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marL="2286000" lvl="4" indent="-317500" algn="r" rtl="1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marL="2743200" lvl="5" indent="-330200" algn="r" rtl="1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r" rtl="1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 rtl="1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r" rtl="1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2" name="Google Shape;72;p8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3" name="Google Shape;73;p8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r" rtl="1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grpSp>
        <p:nvGrpSpPr>
          <p:cNvPr id="87" name="Google Shape;87;p9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88" name="Google Shape;88;p9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68300" algn="r" rtl="1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marL="2743200" lvl="5" indent="-355600" algn="r" rtl="1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r" rtl="1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r" rtl="1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r" rtl="1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Google Shape;97;p10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98" name="Google Shape;98;p10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>
                <a:solidFill>
                  <a:srgbClr val="FFFFFF"/>
                </a:solidFill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r" rtl="1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r" rtl="1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r" rtl="1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r" rtl="1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108" name="Google Shape;108;p10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r" rtl="1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r" rtl="1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r" rtl="1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r" rtl="1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8" name="Google Shape;8;p1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r" rtl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r" rtl="1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r" rtl="1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r" rtl="1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r" rtl="1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reader-girl.html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jpg" /><Relationship Id="rId5" Type="http://schemas.openxmlformats.org/officeDocument/2006/relationships/image" Target="../media/image2.jpg" /><Relationship Id="rId4" Type="http://schemas.openxmlformats.org/officeDocument/2006/relationships/image" Target="../media/image1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jpg" /><Relationship Id="rId4" Type="http://schemas.openxmlformats.org/officeDocument/2006/relationships/hyperlink" Target="http://www.clker.com/clipart-reader-girl.html" TargetMode="Externa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/>
          <p:nvPr/>
        </p:nvSpPr>
        <p:spPr>
          <a:xfrm>
            <a:off x="466164" y="457200"/>
            <a:ext cx="7534836" cy="1676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ctr" rt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Char char="•"/>
            </a:pPr>
            <a:r>
              <a:rPr lang="ar-EG" sz="24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اختر الإجابة الصحيحة  مما بين القوسين :</a:t>
            </a:r>
            <a:endParaRPr/>
          </a:p>
          <a:p>
            <a:pPr marL="0" marR="0" lvl="0" indent="-152400" algn="r" rtl="1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Char char="•"/>
            </a:pPr>
            <a:r>
              <a:rPr lang="ar-EG" sz="24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نمط درس ( أبو أمين ) و ( العم خضر ) </a:t>
            </a:r>
            <a:endParaRPr/>
          </a:p>
          <a:p>
            <a:pPr marL="0" marR="0" lvl="0" indent="0" algn="r" rtl="1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 Black"/>
              <a:buNone/>
            </a:pPr>
            <a:r>
              <a:rPr lang="ar-EG" sz="24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		( نمط سردي – نمط حواري – نمط وصفي 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ar-EG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(( كتاب المدرسة – اللغة العربية المنهج البريطاني  ص 18- ص 21</a:t>
            </a:r>
            <a:endParaRPr sz="8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</a:pPr>
            <a:endParaRPr sz="8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3" descr="https://encrypted-tbn1.gstatic.com/images?q=tbn:ANd9GcSvhtxW8JHzuIqzZLz2sU2QnNZjzdEM27qMYJk2X4ceoCJ3tXm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457200"/>
            <a:ext cx="838200" cy="105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C:\Users\TAM\Downloads\الوصفي لتاسع\images.jpg"/>
          <p:cNvPicPr preferRelativeResize="0"/>
          <p:nvPr/>
        </p:nvPicPr>
        <p:blipFill rotWithShape="1">
          <a:blip r:embed="rId5">
            <a:alphaModFix/>
          </a:blip>
          <a:srcRect r="42239"/>
          <a:stretch/>
        </p:blipFill>
        <p:spPr>
          <a:xfrm>
            <a:off x="381000" y="2350698"/>
            <a:ext cx="4255996" cy="412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 descr="C:\Users\TAM\Downloads\الوصفي لتاسع\تنزيل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5299" y="2350699"/>
            <a:ext cx="4126302" cy="412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/>
          <p:nvPr/>
        </p:nvSpPr>
        <p:spPr>
          <a:xfrm>
            <a:off x="228600" y="1738290"/>
            <a:ext cx="8424936" cy="496731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9191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1554993" y="3075057"/>
            <a:ext cx="60340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>
                <a:solidFill>
                  <a:srgbClr val="03A8A4"/>
                </a:solidFill>
                <a:latin typeface="Candara"/>
                <a:ea typeface="Candara"/>
                <a:cs typeface="Candara"/>
                <a:sym typeface="Candara"/>
              </a:rPr>
              <a:t>تم تحقيق الهدف الثاني </a:t>
            </a:r>
            <a:r>
              <a:rPr lang="ar-EG" sz="9600" b="1">
                <a:solidFill>
                  <a:srgbClr val="03A8A4"/>
                </a:solidFill>
                <a:latin typeface="Candara"/>
                <a:ea typeface="Candara"/>
                <a:cs typeface="Candara"/>
                <a:sym typeface="Candara"/>
              </a:rPr>
              <a:t>√</a:t>
            </a:r>
            <a:endParaRPr sz="9600" b="1">
              <a:solidFill>
                <a:srgbClr val="03A8A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4724400" y="152400"/>
            <a:ext cx="4168080" cy="14478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FEDB83"/>
              </a:gs>
              <a:gs pos="100000">
                <a:srgbClr val="E4AC21"/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نشاط تعاوني–دقيقتين -</a:t>
            </a:r>
            <a:endParaRPr sz="3200" b="1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152400" y="485775"/>
            <a:ext cx="4114800" cy="733425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أن يستخرج الطالب من الفقرة الأولى والثانية مؤشرات النمط الوصفي </a:t>
            </a:r>
            <a:endParaRPr sz="24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142844" y="1600200"/>
            <a:ext cx="8715436" cy="4876800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AFE8B8"/>
              </a:gs>
              <a:gs pos="100000">
                <a:srgbClr val="5FCD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000" b="1">
                <a:solidFill>
                  <a:srgbClr val="0B87D5"/>
                </a:solidFill>
                <a:latin typeface="Candara"/>
                <a:ea typeface="Candara"/>
                <a:cs typeface="Candara"/>
                <a:sym typeface="Candara"/>
              </a:rPr>
              <a:t>من خلال درس العم خضر استخرج مؤشرات النمط الوصفي من الفقرة الأولى والثانية والثالثة  .</a:t>
            </a:r>
            <a:endParaRPr sz="6000">
              <a:solidFill>
                <a:srgbClr val="0B87D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4724400" y="152400"/>
            <a:ext cx="4168080" cy="14478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FEDB83"/>
              </a:gs>
              <a:gs pos="100000">
                <a:srgbClr val="E4AC21"/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نشاط تعاوني–دقيقتين -</a:t>
            </a:r>
            <a:endParaRPr sz="3200" b="1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142844" y="1600200"/>
            <a:ext cx="8715436" cy="4876800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AFE8B8"/>
              </a:gs>
              <a:gs pos="100000">
                <a:srgbClr val="5FCD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1-  المشاهد الهامة :</a:t>
            </a:r>
            <a:endParaRPr sz="28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2- الإطارين الزماني و المكاني :</a:t>
            </a:r>
            <a:endParaRPr sz="28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3- الإجمال ثم التفصيل :</a:t>
            </a:r>
            <a:endParaRPr sz="28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4- الصفات والنعوت : </a:t>
            </a:r>
            <a:endParaRPr sz="28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5- استخدام الجمل الاسمية :</a:t>
            </a:r>
            <a:endParaRPr sz="28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6- استخدام الفعل المضارع :</a:t>
            </a:r>
            <a:endParaRPr sz="28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/>
          <p:nvPr/>
        </p:nvSpPr>
        <p:spPr>
          <a:xfrm>
            <a:off x="142844" y="1600200"/>
            <a:ext cx="8715436" cy="4876800"/>
          </a:xfrm>
          <a:prstGeom prst="rect">
            <a:avLst/>
          </a:prstGeom>
          <a:gradFill>
            <a:gsLst>
              <a:gs pos="0">
                <a:srgbClr val="FFFFFF"/>
              </a:gs>
              <a:gs pos="44000">
                <a:srgbClr val="AFE8B8"/>
              </a:gs>
              <a:gs pos="100000">
                <a:srgbClr val="5FCD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 b="1">
                <a:solidFill>
                  <a:srgbClr val="03A8A4"/>
                </a:solidFill>
                <a:latin typeface="Candara"/>
                <a:ea typeface="Candara"/>
                <a:cs typeface="Candara"/>
                <a:sym typeface="Candara"/>
              </a:rPr>
              <a:t>تم تحقيق الهدف الثالث </a:t>
            </a:r>
            <a:r>
              <a:rPr lang="ar-EG" sz="8800" b="1">
                <a:solidFill>
                  <a:srgbClr val="03A8A4"/>
                </a:solidFill>
                <a:latin typeface="Candara"/>
                <a:ea typeface="Candara"/>
                <a:cs typeface="Candara"/>
                <a:sym typeface="Candara"/>
              </a:rPr>
              <a:t>√</a:t>
            </a:r>
            <a:endParaRPr sz="8800" b="1">
              <a:solidFill>
                <a:srgbClr val="03A8A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endParaRPr/>
          </a:p>
        </p:txBody>
      </p:sp>
      <p:pic>
        <p:nvPicPr>
          <p:cNvPr id="226" name="Google Shape;2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/>
          <p:nvPr/>
        </p:nvSpPr>
        <p:spPr>
          <a:xfrm>
            <a:off x="2810720" y="156311"/>
            <a:ext cx="367495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الــواجــب البـيـتــي</a:t>
            </a:r>
            <a:endParaRPr sz="5400" b="1" cap="non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4586" y="105650"/>
            <a:ext cx="1371601" cy="145246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9" name="Google Shape;229;p26"/>
          <p:cNvSpPr/>
          <p:nvPr/>
        </p:nvSpPr>
        <p:spPr>
          <a:xfrm>
            <a:off x="685799" y="1788667"/>
            <a:ext cx="7848599" cy="4383533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2F5C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1- اذكر مؤشرات النمط الوصفي .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2- استخرج مؤشرات النمط الوصفي من الفقرة الرابعة </a:t>
            </a:r>
            <a:endParaRPr sz="32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والخامسة من درس العم خضر .</a:t>
            </a:r>
            <a:endParaRPr sz="32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3- ماذا تعلمت من درس اليوم ؟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4-  اكتب أربع فوائد من وجهة للنمط الوصفي 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5-  حدد الفرق بين النمط الوصفي و النمط السردي 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-76200"/>
            <a:ext cx="9143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965200" y="4495800"/>
            <a:ext cx="7696199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endParaRPr sz="4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2" name="Google Shape;142;p14" descr="https://encrypted-tbn1.gstatic.com/images?q=tbn:ANd9GcSvhtxW8JHzuIqzZLz2sU2QnNZjzdEM27qMYJk2X4ceoCJ3tXmt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5401" y="0"/>
            <a:ext cx="1212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/>
          <p:nvPr/>
        </p:nvSpPr>
        <p:spPr>
          <a:xfrm>
            <a:off x="381001" y="1219201"/>
            <a:ext cx="7708710" cy="5143202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175B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8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عنوان درسنا اليوم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8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النمط الوصفي 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990601" y="914400"/>
            <a:ext cx="76707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7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حدد أهداف الدرس.</a:t>
            </a:r>
            <a:endParaRPr sz="72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52400" y="2190928"/>
            <a:ext cx="8858250" cy="420987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FBFE"/>
              </a:gs>
              <a:gs pos="40000">
                <a:srgbClr val="F7FBFE"/>
              </a:gs>
              <a:gs pos="74000">
                <a:srgbClr val="BDE3FA"/>
              </a:gs>
              <a:gs pos="100000">
                <a:srgbClr val="59C4F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31F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301329" y="2506919"/>
            <a:ext cx="8610600" cy="99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0" indent="-74295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ndara"/>
              <a:buAutoNum type="arabicPeriod"/>
            </a:pPr>
            <a:r>
              <a:rPr lang="ar-EG" sz="54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ar-EG" sz="115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؟</a:t>
            </a:r>
            <a:endParaRPr sz="115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990600" y="3574143"/>
            <a:ext cx="7696199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ndara"/>
              <a:buNone/>
            </a:pPr>
            <a:r>
              <a:rPr lang="ar-EG" sz="5400" b="1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2- </a:t>
            </a:r>
            <a:r>
              <a:rPr lang="ar-EG" sz="16600" b="1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؟</a:t>
            </a:r>
            <a:endParaRPr sz="5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965200" y="4703053"/>
            <a:ext cx="7696199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05436A"/>
              </a:buClr>
              <a:buSzPts val="5400"/>
              <a:buFont typeface="Candara"/>
              <a:buNone/>
            </a:pPr>
            <a:r>
              <a:rPr lang="ar-EG" sz="5400" b="1">
                <a:solidFill>
                  <a:srgbClr val="05436A"/>
                </a:solidFill>
                <a:latin typeface="Candara"/>
                <a:ea typeface="Candara"/>
                <a:cs typeface="Candara"/>
                <a:sym typeface="Candara"/>
              </a:rPr>
              <a:t>3- </a:t>
            </a:r>
            <a:r>
              <a:rPr lang="ar-EG" sz="11500" b="1">
                <a:solidFill>
                  <a:srgbClr val="05436A"/>
                </a:solidFill>
                <a:latin typeface="Candara"/>
                <a:ea typeface="Candara"/>
                <a:cs typeface="Candara"/>
                <a:sym typeface="Candara"/>
              </a:rPr>
              <a:t>؟</a:t>
            </a:r>
            <a:endParaRPr sz="11500" b="1">
              <a:solidFill>
                <a:srgbClr val="05436A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/>
          <p:nvPr/>
        </p:nvSpPr>
        <p:spPr>
          <a:xfrm>
            <a:off x="990601" y="914400"/>
            <a:ext cx="76707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7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حدد أهداف الدرس.</a:t>
            </a:r>
            <a:endParaRPr sz="72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152400" y="2190928"/>
            <a:ext cx="8858250" cy="4209872"/>
          </a:xfrm>
          <a:prstGeom prst="round2DiagRect">
            <a:avLst>
              <a:gd name="adj1" fmla="val 16667"/>
              <a:gd name="adj2" fmla="val 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31F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1- أن يتعرف الطالب إلى النمط الوصفي 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2 – أن يحدد الطالب مؤشرات النمط الوصفي.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3- أن يستخرج الطالب مؤشرات النمط    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         الوصفي من  العم خضر  .</a:t>
            </a:r>
            <a:endParaRPr sz="4400" b="1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/>
          <p:nvPr/>
        </p:nvSpPr>
        <p:spPr>
          <a:xfrm>
            <a:off x="152400" y="2190928"/>
            <a:ext cx="8858250" cy="420987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FBFE"/>
              </a:gs>
              <a:gs pos="40000">
                <a:srgbClr val="F7FBFE"/>
              </a:gs>
              <a:gs pos="74000">
                <a:srgbClr val="BDE3FA"/>
              </a:gs>
              <a:gs pos="100000">
                <a:srgbClr val="59C4F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31F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من خلال الصور السابقة ومن خلال دراستك في الأعوام الماضية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ما تعريفك للنمط الوصفي  ؟</a:t>
            </a:r>
            <a:endParaRPr sz="5400" b="1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301329" y="2506919"/>
            <a:ext cx="8610600" cy="99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ndara"/>
              <a:buNone/>
            </a:pPr>
            <a:endParaRPr sz="115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990600" y="3574143"/>
            <a:ext cx="7696199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ndara"/>
              <a:buNone/>
            </a:pPr>
            <a:endParaRPr sz="54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965200" y="4703053"/>
            <a:ext cx="7696199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ndara"/>
              <a:buNone/>
            </a:pPr>
            <a:endParaRPr sz="11500" b="1">
              <a:solidFill>
                <a:srgbClr val="05436A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990601" y="381000"/>
            <a:ext cx="76707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7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الكتاب ص 12 إلى 17</a:t>
            </a:r>
            <a:endParaRPr sz="7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152400" y="2190928"/>
            <a:ext cx="8858250" cy="420987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7FBFE"/>
              </a:gs>
              <a:gs pos="40000">
                <a:srgbClr val="F7FBFE"/>
              </a:gs>
              <a:gs pos="74000">
                <a:srgbClr val="BDE3FA"/>
              </a:gs>
              <a:gs pos="100000">
                <a:srgbClr val="59C4F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31F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تعريف النمط الوصفي :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أسلوب في الكتابة ، يبين أحوال الموصوف حيًا كان أم جامدًا ، ثابتًا أو متحركًا ، موضحًا ما تتبينه الحواس أو موضحًا الأحاسيس التي يَخلُقها فى مشاعر الوصّاف ( بالوصف الظاهر الخارجي – بالوصف المعنوى الداخلي ). </a:t>
            </a:r>
            <a:endParaRPr sz="2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( أي هو الطريقة الفنية المستخدمة في رسم الأشياء والأشخاص والأزمنة والأماكن  تصويرًا حتى كأننا نراها ونحس بها ).</a:t>
            </a:r>
            <a:br>
              <a:rPr lang="ar-EG" sz="28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ar-EG" sz="28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وهو الكشف عن الشيء كما هو في الواقع أو كما تخيله الأديب .</a:t>
            </a:r>
            <a:endParaRPr sz="28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301329" y="2506919"/>
            <a:ext cx="8610600" cy="99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ndara"/>
              <a:buNone/>
            </a:pPr>
            <a:endParaRPr sz="115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965200" y="4703053"/>
            <a:ext cx="7696199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ndara"/>
              <a:buNone/>
            </a:pPr>
            <a:endParaRPr sz="11500" b="1">
              <a:solidFill>
                <a:srgbClr val="05436A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/>
        </p:nvSpPr>
        <p:spPr>
          <a:xfrm>
            <a:off x="2267744" y="5161756"/>
            <a:ext cx="41044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ndara"/>
              <a:buNone/>
            </a:pPr>
            <a:endParaRPr sz="8800" b="1" i="0" u="none" strike="noStrike">
              <a:solidFill>
                <a:srgbClr val="58267E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381000" y="1962160"/>
            <a:ext cx="8458200" cy="4491028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 b="1">
                <a:solidFill>
                  <a:srgbClr val="03A8A4"/>
                </a:solidFill>
                <a:latin typeface="Candara"/>
                <a:ea typeface="Candara"/>
                <a:cs typeface="Candara"/>
                <a:sym typeface="Candara"/>
              </a:rPr>
              <a:t>تم تحقيق الهدف الأول </a:t>
            </a:r>
            <a:r>
              <a:rPr lang="ar-EG" sz="8800" b="1">
                <a:solidFill>
                  <a:srgbClr val="03A8A4"/>
                </a:solidFill>
                <a:latin typeface="Candara"/>
                <a:ea typeface="Candara"/>
                <a:cs typeface="Candara"/>
                <a:sym typeface="Candara"/>
              </a:rPr>
              <a:t>√</a:t>
            </a:r>
            <a:endParaRPr sz="8800" b="1">
              <a:solidFill>
                <a:srgbClr val="03A8A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81" name="Google Shape;181;p19" descr="G:\صور\ZQXCAJ6DFRFCA08R6YACA1OGT5TCAGUR9ODCAI3LQWHCACBGV82CAO2IL8OCA89Z9TWCAIH70HJCAVVN239CAW4HNUCCALA8D5VCAKS82EGCAN8QOXBCA33V8QECAMCJYY0CA33T2S1CAQIYG2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249" y="2022350"/>
            <a:ext cx="2166551" cy="11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1920" algn="r" rtl="1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467544" y="152400"/>
            <a:ext cx="8424936" cy="11430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FEDB83"/>
              </a:gs>
              <a:gs pos="100000">
                <a:srgbClr val="E4AC21"/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نشاط تعاوني – ثلاث دقائق - </a:t>
            </a:r>
            <a:r>
              <a:rPr lang="ar-EG" sz="3200" b="1" u="sng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مؤشرات النمط الوصفي :</a:t>
            </a:r>
            <a:endParaRPr sz="32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467544" y="1676400"/>
            <a:ext cx="8424936" cy="496731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س: أجب عما يأتي 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1- من خلال قراءتك كيف عبّر الكاتب عن الوصف الداخلي المعنوى للعم   خضر ؟ وكيف عبّر عن الوصف الخارجي الحسي له  ؟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2- ما الإطار الزماني والمكاني المستخدم لوصف العم خضر ؟  </a:t>
            </a: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3- ما التشبيهات والصور الفنية التي صاغها الكاتب لوصف العم خضر ؟</a:t>
            </a: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4- استخرج صفات العم خضر .</a:t>
            </a:r>
            <a:endParaRPr sz="2400" b="1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5- علام تدل الجمل الاسمية المستخدمة لوصف العم خضر ؟ </a:t>
            </a:r>
            <a:endParaRPr sz="2400" b="1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6- علام تدل الجمل الفعلية المستخدمة لوصف العم خضر ؟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( الفعل المضارع يدل على .................. الفعل ىالماضي يدل على ......  ؟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7- استخرج الحقول المعجمية التي استخدمها الكاتب .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8- استخرج الألفاظ المعبرة عن اللون والحركة والصوت .</a:t>
            </a:r>
            <a:endParaRPr sz="2400" b="1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9- استخرج الأساليب الانفعالية من النص .</a:t>
            </a:r>
            <a:endParaRPr sz="2400" b="1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1920" algn="r" rtl="1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5181600" y="0"/>
            <a:ext cx="3710880" cy="1447800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FEDB83"/>
              </a:gs>
              <a:gs pos="100000">
                <a:srgbClr val="E4AC21"/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نشاط فردي- شفوي</a:t>
            </a:r>
            <a:endParaRPr sz="3200" b="1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214312" y="1143000"/>
            <a:ext cx="8929688" cy="550071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1-  إبراز المشاهد الهامة في الموصوف .</a:t>
            </a: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2- تصوير الموصوف فى الإطارين الزماني و المكاني ( استخدام ظروف الزمان والمكان)</a:t>
            </a: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3- الإجمال ثم التفصيل و التقسيم .</a:t>
            </a: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4- </a:t>
            </a:r>
            <a:r>
              <a:rPr lang="ar-EG" sz="2400" b="1">
                <a:solidFill>
                  <a:srgbClr val="002060"/>
                </a:solidFill>
                <a:latin typeface="Aparajita"/>
                <a:ea typeface="Aparajita"/>
                <a:cs typeface="Aparajita"/>
                <a:sym typeface="Aparajita"/>
              </a:rPr>
              <a:t>وجود التشبيهات والصور البلاغية 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02060"/>
                </a:solidFill>
                <a:latin typeface="Aparajita"/>
                <a:ea typeface="Aparajita"/>
                <a:cs typeface="Aparajita"/>
                <a:sym typeface="Aparajita"/>
              </a:rPr>
              <a:t>5- </a:t>
            </a:r>
            <a:r>
              <a:rPr lang="ar-EG" sz="2400" b="1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كثرة الصفات المختصة بالموصوف والمميزة له ( نعت – خبر – حال ).</a:t>
            </a:r>
            <a:endParaRPr sz="240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6- استخدام الجمل الاسمية ( للدلالة ولوصف  حالة ثابتة مستمرة)</a:t>
            </a: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7- </a:t>
            </a:r>
            <a:r>
              <a:rPr lang="ar-EG" sz="2400" b="1">
                <a:solidFill>
                  <a:srgbClr val="C00000"/>
                </a:solidFill>
                <a:latin typeface="Aparajita"/>
                <a:ea typeface="Aparajita"/>
                <a:cs typeface="Aparajita"/>
                <a:sym typeface="Aparajita"/>
              </a:rPr>
              <a:t>كثرة الجمل الفعليّة: حيث تشير إلى الحركة والحيويّة في مجال تصوير المشاهد المتحرّكة</a:t>
            </a:r>
            <a:endParaRPr sz="2400" b="1">
              <a:solidFill>
                <a:srgbClr val="C00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- الفعل المضارع ( للدلالة  ولوصف حالة مستمرة من الماضي أو لحيوية الحدث )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C00000"/>
                </a:solidFill>
                <a:latin typeface="Aparajita"/>
                <a:ea typeface="Aparajita"/>
                <a:cs typeface="Aparajita"/>
                <a:sym typeface="Aparajita"/>
              </a:rPr>
              <a:t>- الأفعال الماضية لوصف الأشياء في الزمن الماضي . </a:t>
            </a:r>
            <a:endParaRPr sz="2400" b="1">
              <a:solidFill>
                <a:srgbClr val="C00000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chemeClr val="dk1"/>
                </a:solidFill>
                <a:latin typeface="Aparajita"/>
                <a:ea typeface="Aparajita"/>
                <a:cs typeface="Aparajita"/>
                <a:sym typeface="Aparajita"/>
              </a:rPr>
              <a:t>8- - وجود حقول معجميّة معيّنة لما يتم وصفه ، كحقل الطبيعة وحقل الإنسان 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chemeClr val="dk1"/>
                </a:solidFill>
                <a:latin typeface="Aparajita"/>
                <a:ea typeface="Aparajita"/>
                <a:cs typeface="Aparajita"/>
                <a:sym typeface="Aparajita"/>
              </a:rPr>
              <a:t>9- استخدام </a:t>
            </a: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الألفاظ المعبرة عن اللون والحركة وألفاظ الحواس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10- استخدام أساليب الانفعالية التعجب والاستفهام 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0C0C0C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endParaRPr sz="2400">
              <a:solidFill>
                <a:srgbClr val="0C0C0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214312" y="409575"/>
            <a:ext cx="4465699" cy="428625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أن يحددالطالب مؤشرات النمط الوصفي </a:t>
            </a:r>
            <a:endParaRPr sz="24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(4:3)</PresentationFormat>
  <Slides>14</Slides>
  <Notes>14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Waveform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tamer_youssef2159@quran.gov.bh</cp:lastModifiedBy>
  <cp:revision>1</cp:revision>
  <dcterms:modified xsi:type="dcterms:W3CDTF">2023-02-21T13:50:38Z</dcterms:modified>
</cp:coreProperties>
</file>